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10" r:id="rId9"/>
    <p:sldId id="30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2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6A839-DE32-864B-A87D-5A7391557F19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D6A16-FD8E-114C-8C0F-C088D7D01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6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microsoft.com/office/2007/relationships/hdphoto" Target="../media/hdphoto1.wdp"/><Relationship Id="rId7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33577"/>
            <a:ext cx="7342188" cy="1924050"/>
          </a:xfrm>
        </p:spPr>
        <p:txBody>
          <a:bodyPr/>
          <a:lstStyle/>
          <a:p>
            <a:r>
              <a:rPr lang="en-US" sz="3600" dirty="0" smtClean="0"/>
              <a:t>Value Analysis / Value Engineering using Novo Cut to Length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121273"/>
            <a:ext cx="7342188" cy="1752600"/>
          </a:xfrm>
        </p:spPr>
        <p:txBody>
          <a:bodyPr/>
          <a:lstStyle/>
          <a:p>
            <a:r>
              <a:rPr lang="en-US" dirty="0" smtClean="0"/>
              <a:t>Novo Precision Team</a:t>
            </a:r>
          </a:p>
          <a:p>
            <a:r>
              <a:rPr lang="en-US" dirty="0" smtClean="0"/>
              <a:t> 2016</a:t>
            </a:r>
            <a:endParaRPr lang="en-US" dirty="0"/>
          </a:p>
        </p:txBody>
      </p:sp>
      <p:pic>
        <p:nvPicPr>
          <p:cNvPr id="4" name="Picture 3" descr="NOVO LOGO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216" y="803925"/>
            <a:ext cx="1561722" cy="64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4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0"/>
            <a:ext cx="7345363" cy="4084319"/>
          </a:xfrm>
        </p:spPr>
        <p:txBody>
          <a:bodyPr>
            <a:normAutofit/>
          </a:bodyPr>
          <a:lstStyle/>
          <a:p>
            <a:r>
              <a:rPr lang="en-US" dirty="0" smtClean="0"/>
              <a:t>Understand Value Analysis / Value Engineering (VA/VE) opportunity that in certain applications will benefit to your supply chain: 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Our consultative approach can help you identify where this can apply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3542099" y="3609472"/>
            <a:ext cx="1578541" cy="1328285"/>
          </a:xfrm>
          <a:prstGeom prst="triangle">
            <a:avLst>
              <a:gd name="adj" fmla="val 49155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14615" y="3326765"/>
            <a:ext cx="58381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Cost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088986" y="4768480"/>
            <a:ext cx="84189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Quality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748382" y="4768480"/>
            <a:ext cx="92999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Delivery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442338" y="3580841"/>
            <a:ext cx="250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Engineering a more Value Added Process improving COST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05829" y="3582667"/>
            <a:ext cx="250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Maintaining or improving Quality &amp; Deliver</a:t>
            </a:r>
            <a:endParaRPr lang="en-U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24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Novo Precision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Novo has 4 Product Value Streams: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50838" lvl="1" indent="0" algn="ctr">
              <a:buNone/>
            </a:pPr>
            <a:r>
              <a:rPr lang="en-US" i="1" dirty="0"/>
              <a:t>O</a:t>
            </a:r>
            <a:r>
              <a:rPr lang="en-US" i="1" dirty="0" smtClean="0"/>
              <a:t>ur Cut to Length &amp; Wire Value Streams leverage capital equipment which we engineer &amp; build.</a:t>
            </a:r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1357164" y="2675815"/>
            <a:ext cx="1626669" cy="1771049"/>
          </a:xfrm>
          <a:prstGeom prst="rect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Wire Production Value Stream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93986" y="2675815"/>
            <a:ext cx="1626669" cy="177104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Cut to Length Value Stream</a:t>
            </a:r>
          </a:p>
          <a:p>
            <a:pPr algn="ctr"/>
            <a:r>
              <a:rPr lang="en-US" dirty="0" smtClean="0"/>
              <a:t>(New)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30808" y="2675815"/>
            <a:ext cx="1626669" cy="1771049"/>
          </a:xfrm>
          <a:prstGeom prst="rect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Machining Value Stream</a:t>
            </a:r>
          </a:p>
          <a:p>
            <a:pPr algn="ctr"/>
            <a:r>
              <a:rPr lang="en-US" dirty="0" smtClean="0"/>
              <a:t>(New)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67630" y="2675814"/>
            <a:ext cx="1626669" cy="1771049"/>
          </a:xfrm>
          <a:prstGeom prst="rect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Engineer &amp; Build Equipment Value Stream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89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VA/VE Process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00113" y="1982797"/>
            <a:ext cx="3373507" cy="173255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85900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12913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47863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74875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Traditional Approach for Linear parts:</a:t>
            </a:r>
          </a:p>
          <a:p>
            <a:pPr lvl="1"/>
            <a:r>
              <a:rPr lang="en-US" dirty="0" smtClean="0"/>
              <a:t>CNC Swiss, CNC Wire Former, CNC Mill or CNC Lathe</a:t>
            </a:r>
          </a:p>
        </p:txBody>
      </p:sp>
      <p:sp>
        <p:nvSpPr>
          <p:cNvPr id="5" name="Right Arrow 4"/>
          <p:cNvSpPr/>
          <p:nvPr/>
        </p:nvSpPr>
        <p:spPr>
          <a:xfrm>
            <a:off x="4485374" y="2820196"/>
            <a:ext cx="587141" cy="65451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72515" y="1982798"/>
            <a:ext cx="3609472" cy="20501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85900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12913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47863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74875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Cut to Length for Linear Parts:</a:t>
            </a:r>
          </a:p>
          <a:p>
            <a:pPr lvl="1"/>
            <a:r>
              <a:rPr lang="en-US" dirty="0" smtClean="0"/>
              <a:t>Pneumatic or Servo Feed &amp; Cut </a:t>
            </a:r>
          </a:p>
          <a:p>
            <a:pPr lvl="1"/>
            <a:r>
              <a:rPr lang="en-US" dirty="0" smtClean="0"/>
              <a:t>Customized Secondary Operations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617045" y="4312112"/>
            <a:ext cx="6198670" cy="196356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85900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12913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47863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74875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Potential Cost Advantages:</a:t>
            </a:r>
          </a:p>
          <a:p>
            <a:pPr lvl="2"/>
            <a:r>
              <a:rPr lang="en-US" dirty="0"/>
              <a:t>L</a:t>
            </a:r>
            <a:r>
              <a:rPr lang="en-US" dirty="0" smtClean="0"/>
              <a:t>ower Capital Equipment Cost</a:t>
            </a:r>
          </a:p>
          <a:p>
            <a:pPr lvl="2"/>
            <a:r>
              <a:rPr lang="en-US" dirty="0" smtClean="0"/>
              <a:t>Lower Material cost off coil and straightened versus bar stock  </a:t>
            </a:r>
          </a:p>
          <a:p>
            <a:pPr lvl="2"/>
            <a:r>
              <a:rPr lang="en-US" dirty="0" smtClean="0"/>
              <a:t>Reduced Expendable Tooling Costs</a:t>
            </a:r>
          </a:p>
          <a:p>
            <a:pPr lvl="2"/>
            <a:r>
              <a:rPr lang="en-US" dirty="0" smtClean="0"/>
              <a:t>Reduced Scrap in using shaped or preformed material</a:t>
            </a:r>
          </a:p>
        </p:txBody>
      </p:sp>
    </p:spTree>
    <p:extLst>
      <p:ext uri="{BB962C8B-B14F-4D97-AF65-F5344CB8AC3E}">
        <p14:creationId xmlns:p14="http://schemas.microsoft.com/office/powerpoint/2010/main" val="343740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100" y="1860645"/>
            <a:ext cx="7807160" cy="45265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Any type of Linear Material generally from .002” to .250” Diameter:</a:t>
            </a:r>
          </a:p>
          <a:p>
            <a:r>
              <a:rPr lang="en-US" dirty="0" smtClean="0"/>
              <a:t>Wire</a:t>
            </a:r>
          </a:p>
          <a:p>
            <a:pPr marL="0" indent="0">
              <a:buNone/>
            </a:pPr>
            <a:r>
              <a:rPr lang="en-US" dirty="0" smtClean="0"/>
              <a:t>        - Can be processed from spool and straightened for reduced cost</a:t>
            </a:r>
            <a:endParaRPr lang="en-US" dirty="0"/>
          </a:p>
          <a:p>
            <a:r>
              <a:rPr lang="en-US" dirty="0" smtClean="0"/>
              <a:t>Tube </a:t>
            </a:r>
          </a:p>
          <a:p>
            <a:pPr marL="0" indent="0">
              <a:buNone/>
            </a:pPr>
            <a:r>
              <a:rPr lang="en-US" dirty="0" smtClean="0"/>
              <a:t>        - Shear cut process eliminates cutting process scrap  (No Kerf)</a:t>
            </a:r>
            <a:endParaRPr lang="en-US" dirty="0"/>
          </a:p>
          <a:p>
            <a:r>
              <a:rPr lang="en-US" dirty="0" smtClean="0"/>
              <a:t>Shaped Material</a:t>
            </a:r>
          </a:p>
          <a:p>
            <a:pPr marL="0" indent="0">
              <a:buNone/>
            </a:pPr>
            <a:r>
              <a:rPr lang="en-US" dirty="0" smtClean="0"/>
              <a:t>       - Cutting quills can be custom shaped to provide burr free cut</a:t>
            </a:r>
            <a:endParaRPr lang="en-US" dirty="0"/>
          </a:p>
          <a:p>
            <a:r>
              <a:rPr lang="en-US" dirty="0" smtClean="0"/>
              <a:t>Use of secondary operations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- Engineer and build custom modules for variety of operations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0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Products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6" y="1872693"/>
            <a:ext cx="1771572" cy="13950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255" y="1785926"/>
            <a:ext cx="3947903" cy="278607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3452" y="4679471"/>
            <a:ext cx="1291638" cy="18944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623" y="3421898"/>
            <a:ext cx="1945525" cy="13412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566" y="4982300"/>
            <a:ext cx="1918518" cy="12901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49503" y="4982303"/>
            <a:ext cx="1557329" cy="12901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13" y="3421898"/>
            <a:ext cx="1860059" cy="13412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7" name="Picture 3" descr="S:\Web Site 2015-2016\Rotating Home Page\Steven Wang Photos\2788797-photo-download-part1of1\highlights\NovoSamples-24.jpg"/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0" t="7568" r="12649" b="5424"/>
          <a:stretch/>
        </p:blipFill>
        <p:spPr bwMode="auto">
          <a:xfrm rot="5400000">
            <a:off x="7060088" y="4575793"/>
            <a:ext cx="1138014" cy="21017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63" t="8298" r="20448" b="5052"/>
          <a:stretch/>
        </p:blipFill>
        <p:spPr>
          <a:xfrm>
            <a:off x="2805110" y="1924931"/>
            <a:ext cx="1528550" cy="12540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31888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Products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302493" y="1902605"/>
            <a:ext cx="3942982" cy="4162916"/>
          </a:xfrm>
        </p:spPr>
        <p:txBody>
          <a:bodyPr/>
          <a:lstStyle/>
          <a:p>
            <a:r>
              <a:rPr lang="en-US" dirty="0" smtClean="0"/>
              <a:t>Tolerance Capability:</a:t>
            </a:r>
          </a:p>
          <a:p>
            <a:pPr lvl="1"/>
            <a:r>
              <a:rPr lang="en-US" dirty="0" smtClean="0"/>
              <a:t>Burr Free Cut</a:t>
            </a:r>
          </a:p>
          <a:p>
            <a:pPr lvl="1"/>
            <a:r>
              <a:rPr lang="en-US" dirty="0" smtClean="0"/>
              <a:t>Length tolerance down to +/- .002 </a:t>
            </a:r>
          </a:p>
          <a:p>
            <a:pPr lvl="1"/>
            <a:r>
              <a:rPr lang="en-US" dirty="0" smtClean="0"/>
              <a:t>Diameters up to .250”</a:t>
            </a:r>
          </a:p>
          <a:p>
            <a:pPr lvl="1"/>
            <a:r>
              <a:rPr lang="en-US" dirty="0" smtClean="0"/>
              <a:t>All Linear material types </a:t>
            </a:r>
          </a:p>
        </p:txBody>
      </p:sp>
      <p:pic>
        <p:nvPicPr>
          <p:cNvPr id="3" name="Content Placeholder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530" y="1902605"/>
            <a:ext cx="2585113" cy="16811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75" t="10840" r="24624" b="17944"/>
          <a:stretch/>
        </p:blipFill>
        <p:spPr>
          <a:xfrm>
            <a:off x="1106385" y="3713525"/>
            <a:ext cx="890805" cy="20510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74" y="3902380"/>
            <a:ext cx="1867052" cy="15059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83334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Novo as a Supply Chain Partner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006" y="1728053"/>
            <a:ext cx="8869716" cy="56275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b="1" i="1" dirty="0" smtClean="0"/>
              <a:t>Novo is driven to be a ‘World Class Supplier’ driven around Continuous Improvement</a:t>
            </a:r>
            <a:endParaRPr lang="en-US" sz="2000" b="1" i="1" dirty="0"/>
          </a:p>
        </p:txBody>
      </p:sp>
      <p:sp>
        <p:nvSpPr>
          <p:cNvPr id="4" name="Isosceles Triangle 3"/>
          <p:cNvSpPr/>
          <p:nvPr/>
        </p:nvSpPr>
        <p:spPr>
          <a:xfrm>
            <a:off x="3282217" y="3493971"/>
            <a:ext cx="2524756" cy="2377438"/>
          </a:xfrm>
          <a:prstGeom prst="triangle">
            <a:avLst>
              <a:gd name="adj" fmla="val 49155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88922" y="2369261"/>
            <a:ext cx="2140011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Quality:</a:t>
            </a:r>
          </a:p>
          <a:p>
            <a:pPr marL="285750" indent="-285750">
              <a:buFontTx/>
              <a:buChar char="-"/>
            </a:pPr>
            <a:r>
              <a:rPr lang="en-US" sz="1100" dirty="0" smtClean="0"/>
              <a:t>ISO 9001-2008</a:t>
            </a:r>
          </a:p>
          <a:p>
            <a:pPr marL="285750" indent="-285750">
              <a:buFontTx/>
              <a:buChar char="-"/>
            </a:pPr>
            <a:r>
              <a:rPr lang="en-US" sz="1100" dirty="0" smtClean="0"/>
              <a:t>Control Plans</a:t>
            </a:r>
          </a:p>
          <a:p>
            <a:pPr marL="285750" indent="-285750">
              <a:buFontTx/>
              <a:buChar char="-"/>
            </a:pPr>
            <a:r>
              <a:rPr lang="en-US" sz="1100" dirty="0" smtClean="0"/>
              <a:t>Vision / Real Time SPC</a:t>
            </a:r>
          </a:p>
          <a:p>
            <a:pPr marL="285750" indent="-285750">
              <a:buFontTx/>
              <a:buChar char="-"/>
            </a:pPr>
            <a:r>
              <a:rPr lang="en-US" sz="1100" dirty="0" smtClean="0"/>
              <a:t>PFMEA / FMEA to proactively attack problems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006165" y="4820186"/>
            <a:ext cx="270469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Cost: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Very competitive – Focused on being a strategic partner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Daily / Weekly Improvements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Joint Cost our Projects with Customers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61733" y="4800517"/>
            <a:ext cx="258734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Delivery: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Make &amp; Deliver Complete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Pull System to minimize Lead-times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Dock to Stock with Medical Customers</a:t>
            </a:r>
            <a:endParaRPr lang="en-US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48" y="2323367"/>
            <a:ext cx="3092646" cy="20615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217" y="2238528"/>
            <a:ext cx="3092645" cy="206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583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review parts and have quote back to you within 48 Hours</a:t>
            </a:r>
          </a:p>
          <a:p>
            <a:r>
              <a:rPr lang="en-US" dirty="0" smtClean="0"/>
              <a:t>We will work with you to quickly develop prototypes &amp; prove process capability</a:t>
            </a:r>
          </a:p>
          <a:p>
            <a:r>
              <a:rPr lang="en-US" dirty="0" smtClean="0"/>
              <a:t>We would be like to schedule a visit to help you better understand the value &amp; capabilities that we have to help address your business needs</a:t>
            </a:r>
          </a:p>
        </p:txBody>
      </p:sp>
    </p:spTree>
    <p:extLst>
      <p:ext uri="{BB962C8B-B14F-4D97-AF65-F5344CB8AC3E}">
        <p14:creationId xmlns:p14="http://schemas.microsoft.com/office/powerpoint/2010/main" val="3365718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65125</TotalTime>
  <Words>418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Capital</vt:lpstr>
      <vt:lpstr>Value Analysis / Value Engineering using Novo Cut to Length</vt:lpstr>
      <vt:lpstr>Objective</vt:lpstr>
      <vt:lpstr>Novo Precision Products</vt:lpstr>
      <vt:lpstr>VA/VE Process</vt:lpstr>
      <vt:lpstr>Types of Products</vt:lpstr>
      <vt:lpstr>Examples of Products</vt:lpstr>
      <vt:lpstr>Examples of Products</vt:lpstr>
      <vt:lpstr>Novo as a Supply Chain Partner</vt:lpstr>
      <vt:lpstr>Next Steps</vt:lpstr>
    </vt:vector>
  </TitlesOfParts>
  <Company>Remington Arms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Novo Precision Safety Team</dc:title>
  <dc:creator>william hazard</dc:creator>
  <cp:lastModifiedBy>Scott Kennedy</cp:lastModifiedBy>
  <cp:revision>225</cp:revision>
  <cp:lastPrinted>2015-01-20T17:26:19Z</cp:lastPrinted>
  <dcterms:created xsi:type="dcterms:W3CDTF">2014-08-05T15:23:05Z</dcterms:created>
  <dcterms:modified xsi:type="dcterms:W3CDTF">2016-06-07T20:02:12Z</dcterms:modified>
</cp:coreProperties>
</file>